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79" r:id="rId6"/>
    <p:sldId id="282" r:id="rId7"/>
    <p:sldId id="263" r:id="rId8"/>
    <p:sldId id="264" r:id="rId9"/>
    <p:sldId id="265" r:id="rId10"/>
    <p:sldId id="284" r:id="rId11"/>
    <p:sldId id="278" r:id="rId12"/>
    <p:sldId id="281" r:id="rId13"/>
    <p:sldId id="262" r:id="rId14"/>
    <p:sldId id="277" r:id="rId15"/>
    <p:sldId id="283" r:id="rId16"/>
    <p:sldId id="260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F759E-D6F2-7D53-A1D8-512CB080CBFA}" v="13" dt="2024-03-05T00:06:03.743"/>
    <p1510:client id="{4036F97E-15B3-2028-34CD-F7967AEB9113}" v="86" dt="2024-03-05T00:05:40.652"/>
    <p1510:client id="{48B84D4D-A6D6-9ED2-07F3-001CCEE4F74E}" v="378" dt="2024-03-04T19:08:21.064"/>
    <p1510:client id="{5F53FC08-D649-CCED-85A2-5C3B453CF298}" v="7" dt="2024-03-04T17:17:28.983"/>
    <p1510:client id="{A6A45F2B-F5B9-4627-9528-7CFE3F5A4800}" v="2044" dt="2024-03-04T23:46:23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7" d="100"/>
          <a:sy n="77" d="100"/>
        </p:scale>
        <p:origin x="2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CB9E33-0D9D-4B80-A3A8-B62ECAE59175}" type="datetimeFigureOut"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59B8F8-D1E1-4C8D-AF21-7CCA16CBAD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95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AE0DD-B677-B40C-7291-1825B050E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D8018-507E-F079-0A10-08A76AF45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83045-5A80-04B2-5DBB-D2C83C733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3/4/2024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FE7AA-4A8D-C499-9C76-80484BD26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28000-CB2E-91CC-AEB2-E644FD46B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04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54A67-0A4C-655C-5D3F-0A64E804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F11F13-6FEA-AC52-0850-CCA4D24910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48D68-16DA-69C5-87A0-2800BAA6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A2C60-4CBF-1FCF-47AB-0AE5DE981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28C46-8D5A-23CB-4FCC-DC2BCD52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83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183668-9CB6-745D-5A1B-4118E389FE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3B7A0D-B5DF-B8D1-79CA-71F06259B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FFD0C-38DD-0323-A133-6355DC02A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7D912-544A-2983-7EF4-4D46BAFFC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C10FA-C7F2-7918-5792-3D50BEEF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65F5-B284-9410-EB02-1C7F73A9C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121A6-2FF8-02BD-6048-450BED4EF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9DAB3-30B3-36AF-F001-948B4ED0D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353C1-EBAA-159C-8E6C-CD1AF713B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E00F1-6456-55D4-41EC-E064561F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4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3B60-8CDE-BD0D-6E0B-E9CFDA62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C1483-9B91-2AAA-6D96-3D08FFC32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39608-A6B3-0B7B-EAAE-292077B9B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3/4/2024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A1172-A0F4-B8BA-DA92-411D9EA3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11139-D3C6-AA76-8BF2-016D0BD52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0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7A719-D8DF-3442-32F6-A9456A76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A7FBE-291E-CAFF-C3CA-8862D45C4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870D55-B5F0-39FB-49B2-A980710533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53BF1-7D74-21E9-6738-2978379FD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5D6E4-D113-1513-2372-DA0206DC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D0727-C796-FB09-D240-A14B8239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41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FB9DA-5EB4-44F3-8069-784E80B0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28E7C-9D6A-DEBF-E1E6-E92A0402E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EBB90-8F1C-33E9-4467-FAB63B945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63E10-7C01-94F7-5758-2559A2C6BA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1DD8E-B063-BCBC-D1FA-3CE6594ACA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1C3FC3-2273-D96D-C9AE-344D81D4F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3/4/2024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039B2F-71E3-8996-2823-17E7A77C4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5A86A4-65CA-FF80-1E51-3BCB62404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0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9159-57A2-FB1D-F19B-8784C882A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4E25F-5771-54C1-6729-19BAF43C8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6F46B5-C6CE-BB85-C354-B2CBC8E49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0E4E8-1B70-8597-0287-74742395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80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7D010-A23F-78B5-FD16-5ECBBC38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3/4/2024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474D9-5352-54A0-8B5C-43AA56347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B9F6C-4397-ED7E-B2D1-AEDF2DAD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64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E7AD-80F7-DE57-A80E-681E2B5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1328-EC13-2D86-8944-5DF473012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00C71-B488-0886-5213-DA8E4C44D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2E7E2-1392-54BD-BBE4-948819556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1520-AC23-EC9A-BE50-9D0230EFE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C9002-C9F3-6060-B7FF-08E4D3C1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817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933F-5CDE-EB03-2A1C-275947833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93616B-D607-3A6A-3426-965322E96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67D4BE-A86F-B0DC-787D-57D453EB4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149E2-B17E-1F89-4B2F-F88C0F08C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3/4/2024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CD9DA-616B-B296-3B6E-222E6066A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08C7BA-79B3-9680-77B2-725D60124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1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58A377-0B76-D163-7CCF-9C1DB90B1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DA871-D042-2C95-141D-154F8BAFC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FA9AD-73C9-6C2F-41DB-1808BC49F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3/4/2024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46E96-D402-ABA4-5C40-13CE0815C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E3E42-DB50-D516-2F9A-B24B0DCB7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8834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8F4BFB7B-BB94-89C0-E7A7-CC00BE88B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b="272"/>
          <a:stretch/>
        </p:blipFill>
        <p:spPr>
          <a:xfrm>
            <a:off x="20" y="10"/>
            <a:ext cx="12190456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04A5E-0BBE-695D-6A8E-E60B35D5C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2976" y="2250351"/>
            <a:ext cx="9923708" cy="677117"/>
          </a:xfrm>
          <a:prstGeom prst="roundRect">
            <a:avLst/>
          </a:prstGeom>
          <a:solidFill>
            <a:schemeClr val="tx1">
              <a:alpha val="60000"/>
            </a:schemeClr>
          </a:solidFill>
          <a:ln>
            <a:solidFill>
              <a:schemeClr val="tx1"/>
            </a:solidFill>
          </a:ln>
        </p:spPr>
        <p:txBody>
          <a:bodyPr anchor="t">
            <a:noAutofit/>
          </a:bodyPr>
          <a:lstStyle/>
          <a:p>
            <a:pPr algn="l"/>
            <a:r>
              <a:rPr lang="en-US" sz="4400" b="1" dirty="0">
                <a:solidFill>
                  <a:srgbClr val="FFFFFF"/>
                </a:solidFill>
              </a:rPr>
              <a:t>Action Recommendation System | 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1A7703-2005-6B40-18A5-499E7B6751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2976" y="3220827"/>
            <a:ext cx="9923711" cy="818775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ADSP 32019 Real-Time Intelligent Systems; Group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A4CBA-384A-E7F5-C8EE-0179DD2DC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508" y="6168044"/>
            <a:ext cx="1927750" cy="48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8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Overview| </a:t>
            </a:r>
            <a:r>
              <a:rPr lang="en-US">
                <a:solidFill>
                  <a:schemeClr val="accent2"/>
                </a:solidFill>
              </a:rPr>
              <a:t>Momentum Indicators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A6E9-4978-4795-1756-CF2B9E29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36306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900">
                <a:cs typeface="Calibri"/>
              </a:rPr>
              <a:t>Moving Average Convergence/Divergence (MACD)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cs typeface="Calibri"/>
              </a:rPr>
              <a:t>Primary Indicator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 sz="1800">
                <a:cs typeface="Calibri"/>
              </a:rPr>
              <a:t>Exponential moving averages highlight recent changes in a stock's price. By comparing EMAs of different lengths, the MACD series gauges changes in the trend of a stock. The difference between the MACD series and its average is claimed to reveal subtle shifts in the strength and direction of a stock's trend.</a:t>
            </a:r>
            <a:endParaRPr lang="en-US" sz="1800"/>
          </a:p>
          <a:p>
            <a:r>
              <a:rPr lang="en-US" sz="2000">
                <a:cs typeface="Calibri"/>
              </a:rPr>
              <a:t>Average Directional Movement Index (ADX)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cs typeface="Calibri"/>
              </a:rPr>
              <a:t>The ADX is a combination of two other indicators developed by Wilder, the positive directional indicator and negative directional indicator. The ADX combines them and smooths the result with a smoothed moving average.</a:t>
            </a:r>
          </a:p>
          <a:p>
            <a:r>
              <a:rPr lang="en-US" sz="2000">
                <a:cs typeface="Calibri"/>
              </a:rPr>
              <a:t>Commodity Channel Index (CCI)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cs typeface="Calibri"/>
              </a:rPr>
              <a:t>The CCI is calculated as the difference between the typical price of a commodity and its simple moving average, divided by the mean absolute deviation of the typical price. </a:t>
            </a:r>
          </a:p>
          <a:p>
            <a:r>
              <a:rPr lang="en-US" sz="2000">
                <a:cs typeface="Calibri"/>
              </a:rPr>
              <a:t>Relative Strength Index (RSI)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cs typeface="Calibri"/>
              </a:rPr>
              <a:t>It is intended to chart the current and historical strength or weakness of a stock or market based on the closing prices of a recent trading period. </a:t>
            </a:r>
          </a:p>
          <a:p>
            <a:pPr lvl="1">
              <a:buChar char="o"/>
            </a:pPr>
            <a:endParaRPr lang="en-US" sz="1800">
              <a:cs typeface="Calibri"/>
            </a:endParaRPr>
          </a:p>
          <a:p>
            <a:endParaRPr lang="en-US" sz="2000"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1800">
              <a:cs typeface="Calibri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1800">
              <a:cs typeface="Calibri"/>
            </a:endParaRPr>
          </a:p>
          <a:p>
            <a:endParaRPr lang="en-US" sz="20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8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800"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 sz="1800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27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290"/>
            <a:ext cx="12192000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240241"/>
            <a:ext cx="10760054" cy="1228299"/>
          </a:xfrm>
        </p:spPr>
        <p:txBody>
          <a:bodyPr>
            <a:normAutofit/>
          </a:bodyPr>
          <a:lstStyle/>
          <a:p>
            <a:r>
              <a:rPr lang="en-US" sz="4000"/>
              <a:t>Model Overview| </a:t>
            </a:r>
            <a:r>
              <a:rPr lang="en-US" sz="4000">
                <a:solidFill>
                  <a:schemeClr val="accent2"/>
                </a:solidFill>
                <a:ea typeface="+mj-lt"/>
                <a:cs typeface="+mj-lt"/>
              </a:rPr>
              <a:t>News 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A6E9-4978-4795-1756-CF2B9E29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281371"/>
            <a:ext cx="10088585" cy="17151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sz="2000" dirty="0">
                <a:cs typeface="Calibri"/>
              </a:rPr>
              <a:t>Generate news data from Yahoo and Bing using their News Search APIs</a:t>
            </a:r>
            <a:endParaRPr lang="en-US" dirty="0">
              <a:ea typeface="Calibri"/>
              <a:cs typeface="Calibri"/>
            </a:endParaRPr>
          </a:p>
          <a:p>
            <a:pPr marL="342900" indent="-342900"/>
            <a:r>
              <a:rPr lang="en-US" sz="2000" dirty="0">
                <a:ea typeface="Calibri"/>
                <a:cs typeface="Calibri"/>
              </a:rPr>
              <a:t>Preprocess texts (tokenization, lemmatization, or remove </a:t>
            </a:r>
            <a:r>
              <a:rPr lang="en-US" sz="2000" dirty="0" err="1">
                <a:ea typeface="Calibri"/>
                <a:cs typeface="Calibri"/>
              </a:rPr>
              <a:t>stopwords</a:t>
            </a:r>
            <a:r>
              <a:rPr lang="en-US" sz="2000" dirty="0">
                <a:ea typeface="Calibri"/>
                <a:cs typeface="Calibri"/>
              </a:rPr>
              <a:t>)</a:t>
            </a:r>
          </a:p>
          <a:p>
            <a:pPr marL="342900" indent="-342900"/>
            <a:r>
              <a:rPr lang="en-US" sz="2000" dirty="0">
                <a:cs typeface="Calibri"/>
              </a:rPr>
              <a:t>Implement a pre-trained </a:t>
            </a:r>
            <a:r>
              <a:rPr lang="en-US" sz="2000" dirty="0" err="1">
                <a:cs typeface="Calibri"/>
              </a:rPr>
              <a:t>FinBERT</a:t>
            </a:r>
            <a:r>
              <a:rPr lang="en-US" sz="2000" dirty="0">
                <a:cs typeface="Calibri"/>
              </a:rPr>
              <a:t> model</a:t>
            </a:r>
            <a:endParaRPr lang="en-US" sz="2000">
              <a:ea typeface="Calibri" panose="020F0502020204030204"/>
              <a:cs typeface="Calibri"/>
            </a:endParaRPr>
          </a:p>
          <a:p>
            <a:pPr marL="342900" indent="-342900"/>
            <a:r>
              <a:rPr lang="en-US" sz="2000" dirty="0">
                <a:cs typeface="Calibri"/>
              </a:rPr>
              <a:t>Evaluate News Sentiment Analysis</a:t>
            </a:r>
            <a:endParaRPr lang="en-US" sz="2000" dirty="0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pic>
        <p:nvPicPr>
          <p:cNvPr id="9" name="Picture 8" descr="A black and white text">
            <a:extLst>
              <a:ext uri="{FF2B5EF4-FFF2-40B4-BE49-F238E27FC236}">
                <a16:creationId xmlns:a16="http://schemas.microsoft.com/office/drawing/2014/main" id="{157D5A72-3C79-7778-B02B-4B8526D3F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577" y="4231948"/>
            <a:ext cx="6968289" cy="1020996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B6E3FBA3-484B-A769-3AEA-045F80CD4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67" y="5800022"/>
            <a:ext cx="124823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101" descr="A black and grey logo&#10;&#10;Description automatically generated">
            <a:extLst>
              <a:ext uri="{FF2B5EF4-FFF2-40B4-BE49-F238E27FC236}">
                <a16:creationId xmlns:a16="http://schemas.microsoft.com/office/drawing/2014/main" id="{6DBF78A9-967F-021E-1587-E4D0D269A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842" y="5795209"/>
            <a:ext cx="1253290" cy="45638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D725C165-ED43-DFB1-9839-92956D058F85}"/>
              </a:ext>
            </a:extLst>
          </p:cNvPr>
          <p:cNvSpPr txBox="1"/>
          <p:nvPr/>
        </p:nvSpPr>
        <p:spPr>
          <a:xfrm>
            <a:off x="1223211" y="4231104"/>
            <a:ext cx="259681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/>
                </a:solidFill>
                <a:ea typeface="Calibri"/>
                <a:cs typeface="Calibri"/>
              </a:rPr>
              <a:t>News Table Sample:</a:t>
            </a:r>
          </a:p>
        </p:txBody>
      </p:sp>
    </p:spTree>
    <p:extLst>
      <p:ext uri="{BB962C8B-B14F-4D97-AF65-F5344CB8AC3E}">
        <p14:creationId xmlns:p14="http://schemas.microsoft.com/office/powerpoint/2010/main" val="1385195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Overview| </a:t>
            </a:r>
            <a:r>
              <a:rPr lang="en-US">
                <a:solidFill>
                  <a:schemeClr val="accent2"/>
                </a:solidFill>
              </a:rPr>
              <a:t>Diagram Refresher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EABB1F-B615-209B-C08A-670D28769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5072" y="1456790"/>
            <a:ext cx="915007" cy="915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371765-0A89-C483-8B25-8687A8B6B71B}"/>
              </a:ext>
            </a:extLst>
          </p:cNvPr>
          <p:cNvSpPr/>
          <p:nvPr/>
        </p:nvSpPr>
        <p:spPr>
          <a:xfrm>
            <a:off x="1265778" y="1617100"/>
            <a:ext cx="1609899" cy="103819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stocks to track (i.e. MSFT)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CBF2DAE-38E7-35F3-AF2F-7B554051A2D7}"/>
              </a:ext>
            </a:extLst>
          </p:cNvPr>
          <p:cNvSpPr/>
          <p:nvPr/>
        </p:nvSpPr>
        <p:spPr>
          <a:xfrm rot="10800000">
            <a:off x="3663798" y="1914597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83B4FF-4EAC-2290-73BA-3FFB5D1FEBE6}"/>
              </a:ext>
            </a:extLst>
          </p:cNvPr>
          <p:cNvSpPr txBox="1"/>
          <p:nvPr/>
        </p:nvSpPr>
        <p:spPr>
          <a:xfrm>
            <a:off x="5233180" y="2271023"/>
            <a:ext cx="1058790" cy="4086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Investor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D2D4BAD-EA2A-8F96-40D2-ECC66BA1A657}"/>
              </a:ext>
            </a:extLst>
          </p:cNvPr>
          <p:cNvSpPr/>
          <p:nvPr/>
        </p:nvSpPr>
        <p:spPr>
          <a:xfrm rot="10800000">
            <a:off x="7260820" y="1914597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334DCF-6198-B76F-E9FD-EE5D03D85CE8}"/>
              </a:ext>
            </a:extLst>
          </p:cNvPr>
          <p:cNvSpPr txBox="1"/>
          <p:nvPr/>
        </p:nvSpPr>
        <p:spPr>
          <a:xfrm>
            <a:off x="8618390" y="1813873"/>
            <a:ext cx="2068561" cy="7150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Recommendation:</a:t>
            </a:r>
          </a:p>
          <a:p>
            <a:pPr algn="ctr"/>
            <a:r>
              <a:rPr lang="en-US" b="1" dirty="0"/>
              <a:t>“Buy”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8F7CECA-9C81-45C9-EA9E-8AD55BDECF20}"/>
              </a:ext>
            </a:extLst>
          </p:cNvPr>
          <p:cNvSpPr/>
          <p:nvPr/>
        </p:nvSpPr>
        <p:spPr>
          <a:xfrm rot="3415579">
            <a:off x="1829821" y="3177554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D888035-D7FA-B9F4-3186-6FAE8CA2D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35" y="4026577"/>
            <a:ext cx="1258486" cy="12584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FE7F09A-F06E-5B05-036C-E2C05242DF1E}"/>
              </a:ext>
            </a:extLst>
          </p:cNvPr>
          <p:cNvSpPr txBox="1"/>
          <p:nvPr/>
        </p:nvSpPr>
        <p:spPr>
          <a:xfrm>
            <a:off x="2539678" y="5319626"/>
            <a:ext cx="1493193" cy="4086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Server/Client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83DA6DE-911F-BC76-5414-E1CDA21164A5}"/>
              </a:ext>
            </a:extLst>
          </p:cNvPr>
          <p:cNvSpPr/>
          <p:nvPr/>
        </p:nvSpPr>
        <p:spPr>
          <a:xfrm>
            <a:off x="4534263" y="4506488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FCF3D-1534-C4D4-9407-90088CC0FDBF}"/>
              </a:ext>
            </a:extLst>
          </p:cNvPr>
          <p:cNvSpPr txBox="1"/>
          <p:nvPr/>
        </p:nvSpPr>
        <p:spPr>
          <a:xfrm>
            <a:off x="5243686" y="2652147"/>
            <a:ext cx="1058790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t=0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A45CC4-5264-CA71-4434-E48DC98C2D15}"/>
              </a:ext>
            </a:extLst>
          </p:cNvPr>
          <p:cNvSpPr txBox="1"/>
          <p:nvPr/>
        </p:nvSpPr>
        <p:spPr>
          <a:xfrm>
            <a:off x="9143378" y="2432609"/>
            <a:ext cx="1058790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t=t+1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61C8440-8E9C-E47A-BCCE-997CB5491B35}"/>
              </a:ext>
            </a:extLst>
          </p:cNvPr>
          <p:cNvSpPr/>
          <p:nvPr/>
        </p:nvSpPr>
        <p:spPr>
          <a:xfrm rot="17962772">
            <a:off x="8912016" y="3068278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17517C-04CB-DDE2-9C7B-54090013AFD4}"/>
              </a:ext>
            </a:extLst>
          </p:cNvPr>
          <p:cNvGrpSpPr/>
          <p:nvPr/>
        </p:nvGrpSpPr>
        <p:grpSpPr>
          <a:xfrm>
            <a:off x="5813313" y="3265529"/>
            <a:ext cx="3859460" cy="3396317"/>
            <a:chOff x="5425857" y="3265529"/>
            <a:chExt cx="3859460" cy="339631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3FCC4E6-4673-BBF6-FAEF-96C7450F17C4}"/>
                </a:ext>
              </a:extLst>
            </p:cNvPr>
            <p:cNvGrpSpPr/>
            <p:nvPr/>
          </p:nvGrpSpPr>
          <p:grpSpPr>
            <a:xfrm>
              <a:off x="5531568" y="3417031"/>
              <a:ext cx="3533819" cy="3169022"/>
              <a:chOff x="5533574" y="3408167"/>
              <a:chExt cx="3533819" cy="316902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5A3A09D0-947A-12F3-8B36-8865FFE4DECC}"/>
                  </a:ext>
                </a:extLst>
              </p:cNvPr>
              <p:cNvSpPr/>
              <p:nvPr/>
            </p:nvSpPr>
            <p:spPr>
              <a:xfrm>
                <a:off x="8055580" y="4049034"/>
                <a:ext cx="1011813" cy="88611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Decides Signal</a:t>
                </a:r>
              </a:p>
            </p:txBody>
          </p: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015CF66-F64C-870B-B52D-810AE489AF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574" y="4196974"/>
                <a:ext cx="1248239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51F2815-6AC1-5B47-D7E3-3699313B4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9931" y="5071717"/>
                <a:ext cx="716951" cy="73123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4BC57C9-8CA5-AC5D-A399-601B6A0F8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7149076">
                <a:off x="8146588" y="5086031"/>
                <a:ext cx="716951" cy="73123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9BDE1E6-00FA-AD6D-DD80-074048E68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8965411">
                <a:off x="7008754" y="3408167"/>
                <a:ext cx="716951" cy="731233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9BF698-7D6E-2173-B106-4DADBC914C9B}"/>
                  </a:ext>
                </a:extLst>
              </p:cNvPr>
              <p:cNvSpPr txBox="1"/>
              <p:nvPr/>
            </p:nvSpPr>
            <p:spPr>
              <a:xfrm>
                <a:off x="6584546" y="6168566"/>
                <a:ext cx="1807894" cy="408623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Black Box Model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2B7237-51A0-8083-3964-414F478F93EB}"/>
                  </a:ext>
                </a:extLst>
              </p:cNvPr>
              <p:cNvSpPr txBox="1"/>
              <p:nvPr/>
            </p:nvSpPr>
            <p:spPr>
              <a:xfrm>
                <a:off x="6881053" y="4362687"/>
                <a:ext cx="1058790" cy="715089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60 Seconds</a:t>
                </a:r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7BFB170-AE1E-0798-7FBF-005437B0FECF}"/>
                </a:ext>
              </a:extLst>
            </p:cNvPr>
            <p:cNvSpPr/>
            <p:nvPr/>
          </p:nvSpPr>
          <p:spPr>
            <a:xfrm>
              <a:off x="5425857" y="3265529"/>
              <a:ext cx="3859460" cy="339631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ube 2">
            <a:extLst>
              <a:ext uri="{FF2B5EF4-FFF2-40B4-BE49-F238E27FC236}">
                <a16:creationId xmlns:a16="http://schemas.microsoft.com/office/drawing/2014/main" id="{9F51E131-8CBA-CEB3-C730-64BE65CC77C1}"/>
              </a:ext>
            </a:extLst>
          </p:cNvPr>
          <p:cNvSpPr/>
          <p:nvPr/>
        </p:nvSpPr>
        <p:spPr>
          <a:xfrm>
            <a:off x="7475953" y="5446197"/>
            <a:ext cx="731520" cy="731232"/>
          </a:xfrm>
          <a:prstGeom prst="cube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29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Overview| </a:t>
            </a:r>
            <a:r>
              <a:rPr lang="en-US">
                <a:solidFill>
                  <a:schemeClr val="accent2"/>
                </a:solidFill>
              </a:rPr>
              <a:t>Black Box </a:t>
            </a:r>
            <a:r>
              <a:rPr lang="en-US">
                <a:solidFill>
                  <a:schemeClr val="accent2"/>
                </a:solidFill>
                <a:sym typeface="Wingdings" panose="05000000000000000000" pitchFamily="2" charset="2"/>
              </a:rPr>
              <a:t> Ensemble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EABB1F-B615-209B-C08A-670D28769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9928" y="1376416"/>
            <a:ext cx="915007" cy="91500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F83B4FF-4EAC-2290-73BA-3FFB5D1FEBE6}"/>
              </a:ext>
            </a:extLst>
          </p:cNvPr>
          <p:cNvSpPr txBox="1"/>
          <p:nvPr/>
        </p:nvSpPr>
        <p:spPr>
          <a:xfrm>
            <a:off x="5148036" y="2181856"/>
            <a:ext cx="1058790" cy="4086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Investor</a:t>
            </a:r>
          </a:p>
        </p:txBody>
      </p: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2680F4C-07E4-B060-6195-600DAC3AC963}"/>
              </a:ext>
            </a:extLst>
          </p:cNvPr>
          <p:cNvCxnSpPr>
            <a:cxnSpLocks/>
            <a:stCxn id="26" idx="4"/>
            <a:endCxn id="9" idx="1"/>
          </p:cNvCxnSpPr>
          <p:nvPr/>
        </p:nvCxnSpPr>
        <p:spPr>
          <a:xfrm flipV="1">
            <a:off x="1869106" y="3691940"/>
            <a:ext cx="2160590" cy="111085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19FEA823-A00B-FA61-475E-430D9A1FDF47}"/>
              </a:ext>
            </a:extLst>
          </p:cNvPr>
          <p:cNvCxnSpPr>
            <a:cxnSpLocks/>
            <a:stCxn id="26" idx="4"/>
            <a:endCxn id="11" idx="1"/>
          </p:cNvCxnSpPr>
          <p:nvPr/>
        </p:nvCxnSpPr>
        <p:spPr>
          <a:xfrm>
            <a:off x="1869106" y="4802796"/>
            <a:ext cx="2160590" cy="4170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Curved 33">
            <a:extLst>
              <a:ext uri="{FF2B5EF4-FFF2-40B4-BE49-F238E27FC236}">
                <a16:creationId xmlns:a16="http://schemas.microsoft.com/office/drawing/2014/main" id="{927D4571-5BB3-F499-8282-7C3171AEC0E1}"/>
              </a:ext>
            </a:extLst>
          </p:cNvPr>
          <p:cNvCxnSpPr>
            <a:cxnSpLocks/>
            <a:stCxn id="26" idx="4"/>
            <a:endCxn id="10" idx="1"/>
          </p:cNvCxnSpPr>
          <p:nvPr/>
        </p:nvCxnSpPr>
        <p:spPr>
          <a:xfrm flipV="1">
            <a:off x="1869106" y="4457596"/>
            <a:ext cx="2160590" cy="345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D2D4BAD-EA2A-8F96-40D2-ECC66BA1A657}"/>
              </a:ext>
            </a:extLst>
          </p:cNvPr>
          <p:cNvSpPr/>
          <p:nvPr/>
        </p:nvSpPr>
        <p:spPr>
          <a:xfrm>
            <a:off x="8023306" y="4345776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334DCF-6198-B76F-E9FD-EE5D03D85CE8}"/>
              </a:ext>
            </a:extLst>
          </p:cNvPr>
          <p:cNvSpPr txBox="1"/>
          <p:nvPr/>
        </p:nvSpPr>
        <p:spPr>
          <a:xfrm>
            <a:off x="8942454" y="4216831"/>
            <a:ext cx="1692244" cy="7150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Majority Vote:</a:t>
            </a:r>
          </a:p>
          <a:p>
            <a:pPr algn="ctr"/>
            <a:r>
              <a:rPr lang="en-US" b="1"/>
              <a:t>“Buy”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FCF3D-1534-C4D4-9407-90088CC0FDBF}"/>
              </a:ext>
            </a:extLst>
          </p:cNvPr>
          <p:cNvSpPr txBox="1"/>
          <p:nvPr/>
        </p:nvSpPr>
        <p:spPr>
          <a:xfrm>
            <a:off x="5173763" y="2530189"/>
            <a:ext cx="1058790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t=0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A45CC4-5264-CA71-4434-E48DC98C2D15}"/>
              </a:ext>
            </a:extLst>
          </p:cNvPr>
          <p:cNvSpPr txBox="1"/>
          <p:nvPr/>
        </p:nvSpPr>
        <p:spPr>
          <a:xfrm>
            <a:off x="9325331" y="4897375"/>
            <a:ext cx="1058790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t=</a:t>
            </a:r>
            <a:r>
              <a:rPr lang="en-US" err="1"/>
              <a:t>t+x</a:t>
            </a:r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A3C4F2-1076-325B-F1AE-CCB3B37DDE9F}"/>
              </a:ext>
            </a:extLst>
          </p:cNvPr>
          <p:cNvSpPr txBox="1"/>
          <p:nvPr/>
        </p:nvSpPr>
        <p:spPr>
          <a:xfrm>
            <a:off x="6134935" y="6343664"/>
            <a:ext cx="1293765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Ensemble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F871D1-BB06-827D-4178-9D68249B8C77}"/>
              </a:ext>
            </a:extLst>
          </p:cNvPr>
          <p:cNvGrpSpPr/>
          <p:nvPr/>
        </p:nvGrpSpPr>
        <p:grpSpPr>
          <a:xfrm>
            <a:off x="3748471" y="3174707"/>
            <a:ext cx="3909375" cy="3176733"/>
            <a:chOff x="6854051" y="3573201"/>
            <a:chExt cx="3909375" cy="317673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78A8AAF-A100-7C6A-B4E7-82D1BBF2417A}"/>
                </a:ext>
              </a:extLst>
            </p:cNvPr>
            <p:cNvGrpSpPr/>
            <p:nvPr/>
          </p:nvGrpSpPr>
          <p:grpSpPr>
            <a:xfrm>
              <a:off x="6854051" y="3573201"/>
              <a:ext cx="3909375" cy="3176733"/>
              <a:chOff x="6384175" y="1812175"/>
              <a:chExt cx="4680065" cy="3360380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6DF7552-D1EE-17D4-EF55-60F14C8E2FAC}"/>
                  </a:ext>
                </a:extLst>
              </p:cNvPr>
              <p:cNvSpPr/>
              <p:nvPr/>
            </p:nvSpPr>
            <p:spPr>
              <a:xfrm>
                <a:off x="6384175" y="1812175"/>
                <a:ext cx="4680065" cy="336038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E26C2E2-44FC-D7B6-6775-2EB5021D57A4}"/>
                  </a:ext>
                </a:extLst>
              </p:cNvPr>
              <p:cNvSpPr/>
              <p:nvPr/>
            </p:nvSpPr>
            <p:spPr>
              <a:xfrm>
                <a:off x="6720840" y="2099537"/>
                <a:ext cx="1537854" cy="5195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Sentiment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3A30CF23-3463-E286-27B5-9D28882DE5D7}"/>
                  </a:ext>
                </a:extLst>
              </p:cNvPr>
              <p:cNvSpPr/>
              <p:nvPr/>
            </p:nvSpPr>
            <p:spPr>
              <a:xfrm>
                <a:off x="6720840" y="2909455"/>
                <a:ext cx="1537854" cy="5195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/>
                  <a:t>Auto Arima</a:t>
                </a:r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780CAC1-0B68-CC6C-7E91-EACD25FA7078}"/>
                  </a:ext>
                </a:extLst>
              </p:cNvPr>
              <p:cNvSpPr/>
              <p:nvPr/>
            </p:nvSpPr>
            <p:spPr>
              <a:xfrm>
                <a:off x="6720840" y="3715791"/>
                <a:ext cx="1537854" cy="51954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sz="1600"/>
                  <a:t>Momentum</a:t>
                </a:r>
                <a:endParaRPr lang="en-US" sz="1600">
                  <a:ea typeface="Calibri" panose="020F0502020204030204"/>
                  <a:cs typeface="Calibri" panose="020F0502020204030204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D9EDA5-8970-C6FD-B5E3-3F5388AD645B}"/>
                  </a:ext>
                </a:extLst>
              </p:cNvPr>
              <p:cNvSpPr txBox="1"/>
              <p:nvPr/>
            </p:nvSpPr>
            <p:spPr>
              <a:xfrm>
                <a:off x="9904615" y="2148949"/>
                <a:ext cx="885306" cy="42515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“Buy”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CD9A9EF-AB91-6124-0E7A-6616B39C7A49}"/>
                  </a:ext>
                </a:extLst>
              </p:cNvPr>
              <p:cNvSpPr txBox="1"/>
              <p:nvPr/>
            </p:nvSpPr>
            <p:spPr>
              <a:xfrm>
                <a:off x="9904615" y="2955660"/>
                <a:ext cx="885307" cy="42515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“Sell”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E48C8C8-261C-AB61-EBD9-B2D252CE2F11}"/>
                  </a:ext>
                </a:extLst>
              </p:cNvPr>
              <p:cNvSpPr txBox="1"/>
              <p:nvPr/>
            </p:nvSpPr>
            <p:spPr>
              <a:xfrm>
                <a:off x="9904615" y="3771251"/>
                <a:ext cx="885306" cy="425154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/>
                  <a:t>“Buy”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C6B6E813-03EB-831B-2E69-A2C7A0DEE8D5}"/>
                  </a:ext>
                </a:extLst>
              </p:cNvPr>
              <p:cNvCxnSpPr>
                <a:stCxn id="9" idx="3"/>
                <a:endCxn id="13" idx="1"/>
              </p:cNvCxnSpPr>
              <p:nvPr/>
            </p:nvCxnSpPr>
            <p:spPr>
              <a:xfrm>
                <a:off x="8258695" y="2359310"/>
                <a:ext cx="1645920" cy="2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60C7685B-A19C-5A8F-EFD2-19F07E56E379}"/>
                  </a:ext>
                </a:extLst>
              </p:cNvPr>
              <p:cNvCxnSpPr>
                <a:cxnSpLocks/>
                <a:stCxn id="10" idx="3"/>
                <a:endCxn id="14" idx="1"/>
              </p:cNvCxnSpPr>
              <p:nvPr/>
            </p:nvCxnSpPr>
            <p:spPr>
              <a:xfrm flipV="1">
                <a:off x="8258695" y="3168237"/>
                <a:ext cx="1645920" cy="9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508F1763-F4CE-2A7A-57C5-C06A6ABC5BE9}"/>
                  </a:ext>
                </a:extLst>
              </p:cNvPr>
              <p:cNvCxnSpPr>
                <a:cxnSpLocks/>
                <a:stCxn id="11" idx="3"/>
                <a:endCxn id="15" idx="1"/>
              </p:cNvCxnSpPr>
              <p:nvPr/>
            </p:nvCxnSpPr>
            <p:spPr>
              <a:xfrm>
                <a:off x="8258695" y="3975564"/>
                <a:ext cx="1645920" cy="82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FFD46A7-D505-F5EE-870A-A1FAE0E42BDC}"/>
                </a:ext>
              </a:extLst>
            </p:cNvPr>
            <p:cNvSpPr/>
            <p:nvPr/>
          </p:nvSpPr>
          <p:spPr>
            <a:xfrm>
              <a:off x="7135276" y="6039271"/>
              <a:ext cx="1284608" cy="47753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/>
                <a:t>MA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83CA7D-476D-C337-2800-3E7CEF867AB8}"/>
                </a:ext>
              </a:extLst>
            </p:cNvPr>
            <p:cNvSpPr txBox="1"/>
            <p:nvPr/>
          </p:nvSpPr>
          <p:spPr>
            <a:xfrm>
              <a:off x="9794762" y="6090246"/>
              <a:ext cx="739518" cy="39077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“Buy”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A329DB8-45A3-F6D4-C425-FBC0C360EC6E}"/>
                </a:ext>
              </a:extLst>
            </p:cNvPr>
            <p:cNvCxnSpPr>
              <a:cxnSpLocks/>
              <a:stCxn id="19" idx="3"/>
              <a:endCxn id="20" idx="1"/>
            </p:cNvCxnSpPr>
            <p:nvPr/>
          </p:nvCxnSpPr>
          <p:spPr>
            <a:xfrm>
              <a:off x="8419884" y="6278037"/>
              <a:ext cx="1374878" cy="7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ube 25">
            <a:extLst>
              <a:ext uri="{FF2B5EF4-FFF2-40B4-BE49-F238E27FC236}">
                <a16:creationId xmlns:a16="http://schemas.microsoft.com/office/drawing/2014/main" id="{D4411CC9-B709-04B2-0888-F1D1DCF7E303}"/>
              </a:ext>
            </a:extLst>
          </p:cNvPr>
          <p:cNvSpPr/>
          <p:nvPr/>
        </p:nvSpPr>
        <p:spPr>
          <a:xfrm>
            <a:off x="1320394" y="4345776"/>
            <a:ext cx="731520" cy="731232"/>
          </a:xfrm>
          <a:prstGeom prst="cube">
            <a:avLst/>
          </a:prstGeom>
          <a:solidFill>
            <a:schemeClr val="dk1">
              <a:alpha val="75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FBE75C-0B1E-4BBA-F913-47F54A2FB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8DB07B6-4B58-AECD-8681-30FA0110D842}"/>
              </a:ext>
            </a:extLst>
          </p:cNvPr>
          <p:cNvCxnSpPr>
            <a:cxnSpLocks/>
            <a:stCxn id="26" idx="4"/>
            <a:endCxn id="19" idx="1"/>
          </p:cNvCxnSpPr>
          <p:nvPr/>
        </p:nvCxnSpPr>
        <p:spPr>
          <a:xfrm>
            <a:off x="1869106" y="4802796"/>
            <a:ext cx="2160590" cy="10767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89BD352-5E5E-5E31-C579-7B1168EBADD6}"/>
              </a:ext>
            </a:extLst>
          </p:cNvPr>
          <p:cNvCxnSpPr>
            <a:cxnSpLocks/>
            <a:stCxn id="6" idx="1"/>
            <a:endCxn id="26" idx="0"/>
          </p:cNvCxnSpPr>
          <p:nvPr/>
        </p:nvCxnSpPr>
        <p:spPr>
          <a:xfrm rot="10800000" flipV="1">
            <a:off x="1777558" y="1833920"/>
            <a:ext cx="3442370" cy="2511856"/>
          </a:xfrm>
          <a:prstGeom prst="bentConnector2">
            <a:avLst/>
          </a:prstGeom>
          <a:ln w="28575">
            <a:solidFill>
              <a:srgbClr val="7030A0"/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6986A03B-4040-3471-C3EE-3F895B57CE62}"/>
              </a:ext>
            </a:extLst>
          </p:cNvPr>
          <p:cNvCxnSpPr>
            <a:cxnSpLocks/>
            <a:stCxn id="45" idx="0"/>
            <a:endCxn id="6" idx="3"/>
          </p:cNvCxnSpPr>
          <p:nvPr/>
        </p:nvCxnSpPr>
        <p:spPr>
          <a:xfrm rot="16200000" flipV="1">
            <a:off x="6770301" y="1198555"/>
            <a:ext cx="2382911" cy="3653641"/>
          </a:xfrm>
          <a:prstGeom prst="bentConnector2">
            <a:avLst/>
          </a:prstGeom>
          <a:ln w="28575"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08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400CA-9F32-CE45-CDA4-2F8FA2B9D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55071"/>
            <a:ext cx="10515600" cy="88847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2"/>
                </a:solidFill>
              </a:rPr>
              <a:t>Live Demonstration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8F39A8-41D8-26C3-DB15-04C17CE710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ystem_Demo">
            <a:hlinkClick r:id="" action="ppaction://media"/>
            <a:extLst>
              <a:ext uri="{FF2B5EF4-FFF2-40B4-BE49-F238E27FC236}">
                <a16:creationId xmlns:a16="http://schemas.microsoft.com/office/drawing/2014/main" id="{E4B88B6E-16D7-45CE-D141-7A96E0B37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9733" y="1380067"/>
            <a:ext cx="1052406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2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5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4400">
                <a:solidFill>
                  <a:schemeClr val="accent2"/>
                </a:solidFill>
                <a:latin typeface="Calibri Light"/>
                <a:ea typeface="Montserrat" pitchFamily="34" charset="-122"/>
                <a:cs typeface="Montserrat" pitchFamily="34" charset="-120"/>
              </a:rPr>
              <a:t>Actionable Recommendations</a:t>
            </a:r>
            <a:endParaRPr lang="en-US" sz="4400">
              <a:solidFill>
                <a:schemeClr val="accent2"/>
              </a:solidFill>
              <a:latin typeface="Calibri Light"/>
              <a:ea typeface="Calibri"/>
              <a:cs typeface="Calibri"/>
            </a:endParaRPr>
          </a:p>
        </p:txBody>
      </p:sp>
      <p:sp>
        <p:nvSpPr>
          <p:cNvPr id="3" name="Object 2"/>
          <p:cNvSpPr/>
          <p:nvPr/>
        </p:nvSpPr>
        <p:spPr>
          <a:xfrm>
            <a:off x="987972" y="2532540"/>
            <a:ext cx="1428393" cy="1428393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olid"/>
            <a:miter lim="800000"/>
          </a:ln>
        </p:spPr>
        <p:txBody>
          <a:bodyPr/>
          <a:lstStyle/>
          <a:p>
            <a:endParaRPr lang="en-US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828" y="2853326"/>
            <a:ext cx="571357" cy="76181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6805" y="4052588"/>
            <a:ext cx="2573767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</a:pPr>
            <a:r>
              <a:rPr lang="en-US" sz="1400" b="1">
                <a:latin typeface="Calibri"/>
                <a:ea typeface="Calibri Light"/>
                <a:cs typeface="Calibri Light"/>
              </a:rPr>
              <a:t>External Resources</a:t>
            </a:r>
            <a:endParaRPr lang="en-US">
              <a:latin typeface="Calibri"/>
              <a:ea typeface="Calibri Light"/>
              <a:cs typeface="Calibri Light"/>
            </a:endParaRPr>
          </a:p>
        </p:txBody>
      </p:sp>
      <p:sp>
        <p:nvSpPr>
          <p:cNvPr id="6" name="Object 5"/>
          <p:cNvSpPr/>
          <p:nvPr/>
        </p:nvSpPr>
        <p:spPr>
          <a:xfrm>
            <a:off x="401099" y="4368918"/>
            <a:ext cx="2573767" cy="85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1">
              <a:lnSpc>
                <a:spcPts val="1680"/>
              </a:lnSpc>
              <a:spcBef>
                <a:spcPts val="663"/>
              </a:spcBef>
            </a:pPr>
            <a:r>
              <a:rPr lang="en-US" sz="12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Incorporate more robust source for real-time news data (e.g., Tweets) </a:t>
            </a:r>
            <a:endParaRPr lang="en-US">
              <a:solidFill>
                <a:schemeClr val="accent2"/>
              </a:solidFill>
              <a:latin typeface="Calibri"/>
              <a:ea typeface="Calibri Light"/>
              <a:cs typeface="Calibri Light"/>
            </a:endParaRPr>
          </a:p>
        </p:txBody>
      </p:sp>
      <p:sp>
        <p:nvSpPr>
          <p:cNvPr id="7" name="Object 6"/>
          <p:cNvSpPr/>
          <p:nvPr/>
        </p:nvSpPr>
        <p:spPr>
          <a:xfrm>
            <a:off x="3916177" y="2532540"/>
            <a:ext cx="1428393" cy="1428393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4015" y="2853135"/>
            <a:ext cx="761810" cy="79990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404813" y="4052588"/>
            <a:ext cx="2435406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</a:pPr>
            <a:r>
              <a:rPr lang="en-US" sz="1400" b="1">
                <a:ea typeface="Calibri"/>
                <a:cs typeface="Calibri"/>
              </a:rPr>
              <a:t>Better Interface</a:t>
            </a:r>
          </a:p>
        </p:txBody>
      </p:sp>
      <p:sp>
        <p:nvSpPr>
          <p:cNvPr id="10" name="Object 9"/>
          <p:cNvSpPr/>
          <p:nvPr/>
        </p:nvSpPr>
        <p:spPr>
          <a:xfrm>
            <a:off x="3404813" y="4368918"/>
            <a:ext cx="2513970" cy="639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</a:pPr>
            <a:r>
              <a:rPr lang="en-US" sz="1200">
                <a:solidFill>
                  <a:schemeClr val="accent2"/>
                </a:solidFill>
                <a:latin typeface="Calibri"/>
                <a:ea typeface="Calibri"/>
                <a:cs typeface="Calibri"/>
              </a:rPr>
              <a:t>Creation</a:t>
            </a:r>
            <a:r>
              <a:rPr lang="en-US" sz="12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 of GUI for more pleasing user-interface </a:t>
            </a:r>
          </a:p>
          <a:p>
            <a:pPr algn="ctr">
              <a:lnSpc>
                <a:spcPts val="1680"/>
              </a:lnSpc>
              <a:spcBef>
                <a:spcPts val="663"/>
              </a:spcBef>
            </a:pPr>
            <a:r>
              <a:rPr lang="en-US" sz="1200">
                <a:solidFill>
                  <a:schemeClr val="accent2"/>
                </a:solidFill>
                <a:ea typeface="+mn-lt"/>
                <a:cs typeface="+mn-lt"/>
              </a:rPr>
              <a:t>Experimentation with UDP server connections to speed up prediction </a:t>
            </a:r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6844382" y="2532540"/>
            <a:ext cx="1428393" cy="1428393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531" y="3029085"/>
            <a:ext cx="638015" cy="42851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254458" y="4052588"/>
            <a:ext cx="2513969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00" b="1">
                <a:latin typeface="Calibri"/>
                <a:ea typeface="Montserrat" pitchFamily="34" charset="-122"/>
                <a:cs typeface="Montserrat" pitchFamily="34" charset="-120"/>
              </a:rPr>
              <a:t>Ethical AI Focus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6348730" y="4368918"/>
            <a:ext cx="2419697" cy="639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>
                <a:solidFill>
                  <a:schemeClr val="accent2"/>
                </a:solidFill>
                <a:latin typeface="Calibri"/>
                <a:ea typeface="Montserrat" pitchFamily="34" charset="-122"/>
                <a:cs typeface="Montserrat" pitchFamily="34" charset="-120"/>
              </a:rPr>
              <a:t>Adopt transparent, research-backed methods to ensure ethical AI practices.</a:t>
            </a:r>
            <a:endParaRPr lang="en-US">
              <a:solidFill>
                <a:schemeClr val="accent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5" name="Object 14"/>
          <p:cNvSpPr/>
          <p:nvPr/>
        </p:nvSpPr>
        <p:spPr>
          <a:xfrm>
            <a:off x="9772587" y="2532540"/>
            <a:ext cx="1428393" cy="1428393"/>
          </a:xfrm>
          <a:prstGeom prst="rect">
            <a:avLst/>
          </a:prstGeom>
          <a:noFill/>
          <a:ln w="25400">
            <a:solidFill>
              <a:schemeClr val="accent2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18089" y="2895174"/>
            <a:ext cx="933217" cy="78085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182667" y="4052588"/>
            <a:ext cx="2592528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</a:pPr>
            <a:r>
              <a:rPr lang="en-US" sz="1400" b="1">
                <a:ea typeface="Calibri Light"/>
                <a:cs typeface="Calibri Light"/>
              </a:rPr>
              <a:t>More AI</a:t>
            </a:r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9198375" y="4368918"/>
            <a:ext cx="2564156" cy="639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</a:pPr>
            <a:r>
              <a:rPr lang="en-US" sz="1200">
                <a:solidFill>
                  <a:schemeClr val="accent2"/>
                </a:solidFill>
                <a:latin typeface="Calibri"/>
                <a:ea typeface="+mn-lt"/>
                <a:cs typeface="+mn-lt"/>
              </a:rPr>
              <a:t>Additional back-testing and model tuning </a:t>
            </a:r>
          </a:p>
          <a:p>
            <a:pPr algn="ctr">
              <a:lnSpc>
                <a:spcPts val="1680"/>
              </a:lnSpc>
              <a:spcBef>
                <a:spcPts val="663"/>
              </a:spcBef>
            </a:pPr>
            <a:r>
              <a:rPr lang="en-US" sz="1200">
                <a:solidFill>
                  <a:schemeClr val="accent2"/>
                </a:solidFill>
                <a:ea typeface="+mn-lt"/>
                <a:cs typeface="+mn-lt"/>
              </a:rPr>
              <a:t>Implementation of trade execution in program so trades can be executed automatically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24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A6E9-4978-4795-1756-CF2B9E29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201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>
                <a:solidFill>
                  <a:schemeClr val="accent2"/>
                </a:solidFill>
                <a:effectLst/>
                <a:latin typeface="Calibri"/>
                <a:ea typeface="Calibri"/>
                <a:cs typeface="Times New Roman"/>
              </a:rPr>
              <a:t>Michael Becker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>
                <a:solidFill>
                  <a:schemeClr val="accent2"/>
                </a:solidFill>
                <a:effectLst/>
                <a:latin typeface="Calibri"/>
                <a:ea typeface="Calibri"/>
                <a:cs typeface="Times New Roman"/>
              </a:rPr>
              <a:t>Hyojun Kim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240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US" sz="2400">
                <a:solidFill>
                  <a:schemeClr val="accent2"/>
                </a:solidFill>
                <a:effectLst/>
                <a:latin typeface="Calibri"/>
                <a:ea typeface="Calibri"/>
                <a:cs typeface="Times New Roman"/>
              </a:rPr>
              <a:t>Bill Kluender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sz="240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>
                <a:solidFill>
                  <a:schemeClr val="accent2"/>
                </a:solidFill>
                <a:effectLst/>
                <a:latin typeface="Calibri"/>
                <a:ea typeface="Calibri"/>
                <a:cs typeface="Times New Roman"/>
              </a:rPr>
              <a:t>Utsav Thota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E44755-0EB6-3F08-9446-1E8A004C9B78}"/>
              </a:ext>
            </a:extLst>
          </p:cNvPr>
          <p:cNvSpPr txBox="1">
            <a:spLocks/>
          </p:cNvSpPr>
          <p:nvPr/>
        </p:nvSpPr>
        <p:spPr>
          <a:xfrm>
            <a:off x="3225103" y="1825625"/>
            <a:ext cx="6072997" cy="43657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|     mbbecker33@uchicago.edu</a:t>
            </a:r>
            <a:endParaRPr lang="en-US">
              <a:solidFill>
                <a:schemeClr val="accent2"/>
              </a:solidFill>
              <a:ea typeface="Calibri"/>
              <a:cs typeface="Calibri" panose="020F0502020204030204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</a:pPr>
            <a:endParaRPr lang="en-US" sz="240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accent2"/>
                </a:solidFill>
                <a:latin typeface="Calibri"/>
                <a:cs typeface="Times New Roman"/>
              </a:rPr>
              <a:t>|     kimhyojun@uchicago.edu</a:t>
            </a:r>
            <a:endParaRPr lang="en-US">
              <a:solidFill>
                <a:schemeClr val="accent2"/>
              </a:solidFill>
              <a:ea typeface="Calibri"/>
              <a:cs typeface="Calibri" panose="020F0502020204030204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</a:pPr>
            <a:endParaRPr lang="en-US" sz="240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|     bkluender@uchicago.edu</a:t>
            </a:r>
            <a:endParaRPr lang="en-US">
              <a:solidFill>
                <a:schemeClr val="accent2"/>
              </a:solidFill>
              <a:ea typeface="Calibri"/>
              <a:cs typeface="Calibri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</a:pPr>
            <a:endParaRPr lang="en-US" sz="2400">
              <a:solidFill>
                <a:schemeClr val="accent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2400">
                <a:solidFill>
                  <a:schemeClr val="accent2"/>
                </a:solidFill>
                <a:ea typeface="+mn-lt"/>
                <a:cs typeface="+mn-lt"/>
              </a:rPr>
              <a:t>|     uthota@uchicago.edu</a:t>
            </a:r>
            <a:endParaRPr lang="en-US">
              <a:solidFill>
                <a:schemeClr val="accent2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54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 | </a:t>
            </a:r>
            <a:r>
              <a:rPr lang="en-US">
                <a:solidFill>
                  <a:schemeClr val="accent2"/>
                </a:solidFill>
              </a:rPr>
              <a:t>How It Works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B86F2DD-2F2C-D83A-2E49-A132138ECF7F}"/>
              </a:ext>
            </a:extLst>
          </p:cNvPr>
          <p:cNvSpPr/>
          <p:nvPr/>
        </p:nvSpPr>
        <p:spPr>
          <a:xfrm>
            <a:off x="838200" y="1832452"/>
            <a:ext cx="10515600" cy="573282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000" dirty="0"/>
              <a:t>1. User identifies stock(s) to monitor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0047E8-D46F-125B-3970-8AA4852A6E48}"/>
              </a:ext>
            </a:extLst>
          </p:cNvPr>
          <p:cNvSpPr/>
          <p:nvPr/>
        </p:nvSpPr>
        <p:spPr>
          <a:xfrm>
            <a:off x="838200" y="2497930"/>
            <a:ext cx="10515600" cy="573282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000" dirty="0"/>
              <a:t>2. Minute-by-minute stock history is streamed in server every 60 seconds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434AB4-5E6A-B350-59EB-88B046C9DEFD}"/>
              </a:ext>
            </a:extLst>
          </p:cNvPr>
          <p:cNvSpPr/>
          <p:nvPr/>
        </p:nvSpPr>
        <p:spPr>
          <a:xfrm>
            <a:off x="838200" y="3163408"/>
            <a:ext cx="10515600" cy="573282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000" dirty="0"/>
              <a:t>3. Various models are trained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655AA5-6310-FC7D-87A2-628F3782BC21}"/>
              </a:ext>
            </a:extLst>
          </p:cNvPr>
          <p:cNvSpPr/>
          <p:nvPr/>
        </p:nvSpPr>
        <p:spPr>
          <a:xfrm>
            <a:off x="838200" y="3828886"/>
            <a:ext cx="10515600" cy="573282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000" dirty="0"/>
              <a:t>4. Each model is then used in real time to establish buy/sell/hold signal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E2CE98-D692-A78B-D9F4-D5E69C7DABA9}"/>
              </a:ext>
            </a:extLst>
          </p:cNvPr>
          <p:cNvSpPr/>
          <p:nvPr/>
        </p:nvSpPr>
        <p:spPr>
          <a:xfrm>
            <a:off x="838200" y="4494364"/>
            <a:ext cx="10515600" cy="573282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000" dirty="0"/>
              <a:t>5. Voting majority ensemble provides final recommendation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B14A9DB-944C-8A6D-39D5-2D911FAD9EBC}"/>
              </a:ext>
            </a:extLst>
          </p:cNvPr>
          <p:cNvSpPr/>
          <p:nvPr/>
        </p:nvSpPr>
        <p:spPr>
          <a:xfrm>
            <a:off x="838200" y="5159842"/>
            <a:ext cx="10515600" cy="573282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000" dirty="0"/>
              <a:t>6. Models employ continuous learning throughout tracking process, retraining every 60 seconds</a:t>
            </a:r>
          </a:p>
        </p:txBody>
      </p:sp>
    </p:spTree>
    <p:extLst>
      <p:ext uri="{BB962C8B-B14F-4D97-AF65-F5344CB8AC3E}">
        <p14:creationId xmlns:p14="http://schemas.microsoft.com/office/powerpoint/2010/main" val="130852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B0AE-D6C0-2A17-5869-A85D97453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BE08646-156C-ECCE-66D6-36974B6A5D2C}"/>
              </a:ext>
            </a:extLst>
          </p:cNvPr>
          <p:cNvSpPr/>
          <p:nvPr/>
        </p:nvSpPr>
        <p:spPr>
          <a:xfrm>
            <a:off x="838200" y="1832451"/>
            <a:ext cx="10515600" cy="791505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Business Case &amp; Goal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AAF9E24-EA1F-2722-2E7F-BDC446E7F536}"/>
              </a:ext>
            </a:extLst>
          </p:cNvPr>
          <p:cNvSpPr/>
          <p:nvPr/>
        </p:nvSpPr>
        <p:spPr>
          <a:xfrm>
            <a:off x="838200" y="2718996"/>
            <a:ext cx="10515600" cy="791505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 dirty="0"/>
              <a:t>Product Overview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DDB425F-C23D-B08C-E1E6-C7043A7D7DEA}"/>
              </a:ext>
            </a:extLst>
          </p:cNvPr>
          <p:cNvSpPr/>
          <p:nvPr/>
        </p:nvSpPr>
        <p:spPr>
          <a:xfrm>
            <a:off x="838200" y="3605541"/>
            <a:ext cx="10515600" cy="791505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/>
              <a:t>Under the Hood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B07DC51-564F-08FC-3D0E-4B1C82D959EA}"/>
              </a:ext>
            </a:extLst>
          </p:cNvPr>
          <p:cNvSpPr/>
          <p:nvPr/>
        </p:nvSpPr>
        <p:spPr>
          <a:xfrm>
            <a:off x="838200" y="4492086"/>
            <a:ext cx="10515600" cy="791505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/>
              <a:t>Live Demonstration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213B69-0C26-BDB8-4401-6998E9279284}"/>
              </a:ext>
            </a:extLst>
          </p:cNvPr>
          <p:cNvSpPr/>
          <p:nvPr/>
        </p:nvSpPr>
        <p:spPr>
          <a:xfrm>
            <a:off x="838200" y="5378631"/>
            <a:ext cx="10515600" cy="791505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pPr marL="0" lvl="0" indent="0" algn="l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300" kern="1200"/>
              <a:t>Future Enhancements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47005-90B7-F634-6488-5AF22ECF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17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 | </a:t>
            </a:r>
            <a:r>
              <a:rPr lang="en-US">
                <a:solidFill>
                  <a:schemeClr val="accent2"/>
                </a:solidFill>
              </a:rPr>
              <a:t>The Retail Investor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A6E9-4978-4795-1756-CF2B9E29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What is a Retail Investor?</a:t>
            </a:r>
            <a:endParaRPr lang="en-US" dirty="0"/>
          </a:p>
          <a:p>
            <a:r>
              <a:rPr lang="en-US" dirty="0"/>
              <a:t>Retail investors are non-professional individuals who invest their own money through brokerage accounts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How do they decide </a:t>
            </a:r>
            <a:r>
              <a:rPr lang="en-US" b="1" i="1">
                <a:solidFill>
                  <a:schemeClr val="accent2"/>
                </a:solidFill>
              </a:rPr>
              <a:t>when</a:t>
            </a:r>
            <a:r>
              <a:rPr lang="en-US" b="1">
                <a:solidFill>
                  <a:schemeClr val="accent2"/>
                </a:solidFill>
              </a:rPr>
              <a:t> </a:t>
            </a:r>
            <a:r>
              <a:rPr lang="en-US" b="1" dirty="0"/>
              <a:t>to buy and sell stocks?</a:t>
            </a:r>
            <a:endParaRPr lang="en-US" dirty="0"/>
          </a:p>
          <a:p>
            <a:r>
              <a:rPr lang="en-US" dirty="0"/>
              <a:t>Common Manual Approaches: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General research of specific stocks’ historical performance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News sentiment analysis</a:t>
            </a:r>
            <a:endParaRPr lang="en-US" dirty="0">
              <a:cs typeface="Calibri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Potentially some basic level of analysis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Gut feel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5189-A779-94EC-1082-5714B5FA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5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Case | </a:t>
            </a:r>
            <a:r>
              <a:rPr lang="en-US">
                <a:solidFill>
                  <a:schemeClr val="accent2"/>
                </a:solidFill>
              </a:rPr>
              <a:t>The Goal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A6E9-4978-4795-1756-CF2B9E293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Can we </a:t>
            </a:r>
            <a:r>
              <a:rPr lang="en-US" b="1" i="1">
                <a:solidFill>
                  <a:schemeClr val="accent2"/>
                </a:solidFill>
              </a:rPr>
              <a:t>make it easier</a:t>
            </a:r>
            <a:r>
              <a:rPr lang="en-US" b="1" i="1">
                <a:solidFill>
                  <a:srgbClr val="C00000"/>
                </a:solidFill>
              </a:rPr>
              <a:t> </a:t>
            </a:r>
            <a:r>
              <a:rPr lang="en-US" b="1"/>
              <a:t>for the retail investor to make trading decisions?</a:t>
            </a:r>
          </a:p>
          <a:p>
            <a:endParaRPr lang="en-US"/>
          </a:p>
          <a:p>
            <a:pPr marL="0" indent="0">
              <a:buNone/>
            </a:pPr>
            <a:r>
              <a:rPr lang="en-US" b="1" u="sng">
                <a:solidFill>
                  <a:schemeClr val="accent2"/>
                </a:solidFill>
              </a:rPr>
              <a:t>The Goal:</a:t>
            </a:r>
            <a:endParaRPr lang="en-US" b="1" u="sng">
              <a:solidFill>
                <a:schemeClr val="accent2"/>
              </a:solidFill>
              <a:ea typeface="Calibri"/>
              <a:cs typeface="Calibri"/>
            </a:endParaRPr>
          </a:p>
          <a:p>
            <a:r>
              <a:rPr lang="en-US"/>
              <a:t>Develop a proof-of-concept alert system that provides a buy/sell signal for a tracked stock when appropriate conditions are met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Integrate some of the methods that investors currently employ, as well as some more advanced modeling, implemented in an automated and real-time system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5189-A779-94EC-1082-5714B5FAB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41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Overview | </a:t>
            </a:r>
            <a:r>
              <a:rPr lang="en-US">
                <a:solidFill>
                  <a:schemeClr val="accent2"/>
                </a:solidFill>
              </a:rPr>
              <a:t>Framework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EABB1F-B615-209B-C08A-670D28769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5072" y="1456790"/>
            <a:ext cx="915007" cy="915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371765-0A89-C483-8B25-8687A8B6B71B}"/>
              </a:ext>
            </a:extLst>
          </p:cNvPr>
          <p:cNvSpPr/>
          <p:nvPr/>
        </p:nvSpPr>
        <p:spPr>
          <a:xfrm>
            <a:off x="1265778" y="1617100"/>
            <a:ext cx="1609899" cy="103819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 stocks to track (i.e. MSFT)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CCBF2DAE-38E7-35F3-AF2F-7B554051A2D7}"/>
              </a:ext>
            </a:extLst>
          </p:cNvPr>
          <p:cNvSpPr/>
          <p:nvPr/>
        </p:nvSpPr>
        <p:spPr>
          <a:xfrm rot="10800000">
            <a:off x="3663798" y="1914597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83B4FF-4EAC-2290-73BA-3FFB5D1FEBE6}"/>
              </a:ext>
            </a:extLst>
          </p:cNvPr>
          <p:cNvSpPr txBox="1"/>
          <p:nvPr/>
        </p:nvSpPr>
        <p:spPr>
          <a:xfrm>
            <a:off x="5233180" y="2271023"/>
            <a:ext cx="1058790" cy="4086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Investor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D2D4BAD-EA2A-8F96-40D2-ECC66BA1A657}"/>
              </a:ext>
            </a:extLst>
          </p:cNvPr>
          <p:cNvSpPr/>
          <p:nvPr/>
        </p:nvSpPr>
        <p:spPr>
          <a:xfrm rot="10800000">
            <a:off x="7260820" y="1914597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334DCF-6198-B76F-E9FD-EE5D03D85CE8}"/>
              </a:ext>
            </a:extLst>
          </p:cNvPr>
          <p:cNvSpPr txBox="1"/>
          <p:nvPr/>
        </p:nvSpPr>
        <p:spPr>
          <a:xfrm>
            <a:off x="8642648" y="1785304"/>
            <a:ext cx="2060249" cy="71508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Recommendation:</a:t>
            </a:r>
          </a:p>
          <a:p>
            <a:pPr algn="ctr"/>
            <a:r>
              <a:rPr lang="en-US" b="1" dirty="0"/>
              <a:t>“Buy”</a:t>
            </a:r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B8F7CECA-9C81-45C9-EA9E-8AD55BDECF20}"/>
              </a:ext>
            </a:extLst>
          </p:cNvPr>
          <p:cNvSpPr/>
          <p:nvPr/>
        </p:nvSpPr>
        <p:spPr>
          <a:xfrm rot="3415579">
            <a:off x="1829821" y="3177554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D888035-D7FA-B9F4-3186-6FAE8CA2D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35" y="4026577"/>
            <a:ext cx="1258486" cy="125848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FE7F09A-F06E-5B05-036C-E2C05242DF1E}"/>
              </a:ext>
            </a:extLst>
          </p:cNvPr>
          <p:cNvSpPr txBox="1"/>
          <p:nvPr/>
        </p:nvSpPr>
        <p:spPr>
          <a:xfrm>
            <a:off x="2539678" y="5319626"/>
            <a:ext cx="1493193" cy="40862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Server/Client</a:t>
            </a: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083DA6DE-911F-BC76-5414-E1CDA21164A5}"/>
              </a:ext>
            </a:extLst>
          </p:cNvPr>
          <p:cNvSpPr/>
          <p:nvPr/>
        </p:nvSpPr>
        <p:spPr>
          <a:xfrm>
            <a:off x="4534263" y="4506488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BAFCF3D-1534-C4D4-9407-90088CC0FDBF}"/>
              </a:ext>
            </a:extLst>
          </p:cNvPr>
          <p:cNvSpPr txBox="1"/>
          <p:nvPr/>
        </p:nvSpPr>
        <p:spPr>
          <a:xfrm>
            <a:off x="5243686" y="2652147"/>
            <a:ext cx="1058790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t=0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A45CC4-5264-CA71-4434-E48DC98C2D15}"/>
              </a:ext>
            </a:extLst>
          </p:cNvPr>
          <p:cNvSpPr txBox="1"/>
          <p:nvPr/>
        </p:nvSpPr>
        <p:spPr>
          <a:xfrm>
            <a:off x="9143378" y="2432609"/>
            <a:ext cx="1058790" cy="408623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t=t+1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61C8440-8E9C-E47A-BCCE-997CB5491B35}"/>
              </a:ext>
            </a:extLst>
          </p:cNvPr>
          <p:cNvSpPr/>
          <p:nvPr/>
        </p:nvSpPr>
        <p:spPr>
          <a:xfrm rot="17962772">
            <a:off x="8912016" y="3068278"/>
            <a:ext cx="731520" cy="4572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217517C-04CB-DDE2-9C7B-54090013AFD4}"/>
              </a:ext>
            </a:extLst>
          </p:cNvPr>
          <p:cNvGrpSpPr/>
          <p:nvPr/>
        </p:nvGrpSpPr>
        <p:grpSpPr>
          <a:xfrm>
            <a:off x="5813313" y="3265529"/>
            <a:ext cx="3859460" cy="3396317"/>
            <a:chOff x="5425857" y="3265529"/>
            <a:chExt cx="3859460" cy="339631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3FCC4E6-4673-BBF6-FAEF-96C7450F17C4}"/>
                </a:ext>
              </a:extLst>
            </p:cNvPr>
            <p:cNvGrpSpPr/>
            <p:nvPr/>
          </p:nvGrpSpPr>
          <p:grpSpPr>
            <a:xfrm>
              <a:off x="5531568" y="3417031"/>
              <a:ext cx="3533819" cy="3169022"/>
              <a:chOff x="5533574" y="3408167"/>
              <a:chExt cx="3533819" cy="316902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5A3A09D0-947A-12F3-8B36-8865FFE4DECC}"/>
                  </a:ext>
                </a:extLst>
              </p:cNvPr>
              <p:cNvSpPr/>
              <p:nvPr/>
            </p:nvSpPr>
            <p:spPr>
              <a:xfrm>
                <a:off x="8055580" y="4049034"/>
                <a:ext cx="1011813" cy="88611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Decides Signal</a:t>
                </a:r>
              </a:p>
            </p:txBody>
          </p:sp>
          <p:pic>
            <p:nvPicPr>
              <p:cNvPr id="2050" name="Picture 2">
                <a:extLst>
                  <a:ext uri="{FF2B5EF4-FFF2-40B4-BE49-F238E27FC236}">
                    <a16:creationId xmlns:a16="http://schemas.microsoft.com/office/drawing/2014/main" id="{7015CF66-F64C-870B-B52D-810AE489AF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3574" y="4196974"/>
                <a:ext cx="1248239" cy="457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27152837-070B-2A4B-A039-8C3E039C3E88}"/>
                  </a:ext>
                </a:extLst>
              </p:cNvPr>
              <p:cNvSpPr/>
              <p:nvPr/>
            </p:nvSpPr>
            <p:spPr>
              <a:xfrm>
                <a:off x="7122733" y="5437334"/>
                <a:ext cx="731520" cy="731232"/>
              </a:xfrm>
              <a:prstGeom prst="cube">
                <a:avLst/>
              </a:prstGeom>
              <a:solidFill>
                <a:schemeClr val="dk1">
                  <a:alpha val="75000"/>
                </a:schemeClr>
              </a:solidFill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51F2815-6AC1-5B47-D7E3-3699313B4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9931" y="5071717"/>
                <a:ext cx="716951" cy="731233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4BC57C9-8CA5-AC5D-A399-601B6A0F8C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7149076">
                <a:off x="8146588" y="5086031"/>
                <a:ext cx="716951" cy="731233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9BDE1E6-00FA-AD6D-DD80-074048E68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8965411">
                <a:off x="7008754" y="3408167"/>
                <a:ext cx="716951" cy="731233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C9BF698-7D6E-2173-B106-4DADBC914C9B}"/>
                  </a:ext>
                </a:extLst>
              </p:cNvPr>
              <p:cNvSpPr txBox="1"/>
              <p:nvPr/>
            </p:nvSpPr>
            <p:spPr>
              <a:xfrm>
                <a:off x="6584546" y="6168566"/>
                <a:ext cx="1807894" cy="408623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Black Box Model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2B7237-51A0-8083-3964-414F478F93EB}"/>
                  </a:ext>
                </a:extLst>
              </p:cNvPr>
              <p:cNvSpPr txBox="1"/>
              <p:nvPr/>
            </p:nvSpPr>
            <p:spPr>
              <a:xfrm>
                <a:off x="6881053" y="4362687"/>
                <a:ext cx="1058790" cy="715089"/>
              </a:xfrm>
              <a:prstGeom prst="round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60 Seconds</a:t>
                </a:r>
              </a:p>
            </p:txBody>
          </p:sp>
        </p:grp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7BFB170-AE1E-0798-7FBF-005437B0FECF}"/>
                </a:ext>
              </a:extLst>
            </p:cNvPr>
            <p:cNvSpPr/>
            <p:nvPr/>
          </p:nvSpPr>
          <p:spPr>
            <a:xfrm>
              <a:off x="5425857" y="3265529"/>
              <a:ext cx="3859460" cy="339631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901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27" grpId="0" animBg="1"/>
      <p:bldP spid="44" grpId="0" animBg="1"/>
      <p:bldP spid="45" grpId="0" animBg="1"/>
      <p:bldP spid="46" grpId="0" animBg="1"/>
      <p:bldP spid="48" grpId="0" animBg="1"/>
      <p:bldP spid="58" grpId="0" animBg="1"/>
      <p:bldP spid="59" grpId="0"/>
      <p:bldP spid="60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B86F2DD-2F2C-D83A-2E49-A132138ECF7F}"/>
              </a:ext>
            </a:extLst>
          </p:cNvPr>
          <p:cNvSpPr/>
          <p:nvPr/>
        </p:nvSpPr>
        <p:spPr>
          <a:xfrm>
            <a:off x="838200" y="1690688"/>
            <a:ext cx="10515600" cy="801303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800" dirty="0"/>
              <a:t>Moving Average Crossover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20047E8-D46F-125B-3970-8AA4852A6E48}"/>
              </a:ext>
            </a:extLst>
          </p:cNvPr>
          <p:cNvSpPr/>
          <p:nvPr/>
        </p:nvSpPr>
        <p:spPr>
          <a:xfrm>
            <a:off x="838200" y="2634402"/>
            <a:ext cx="10515600" cy="801303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800"/>
              <a:t>ARIMA</a:t>
            </a:r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A434AB4-5E6A-B350-59EB-88B046C9DEFD}"/>
              </a:ext>
            </a:extLst>
          </p:cNvPr>
          <p:cNvSpPr/>
          <p:nvPr/>
        </p:nvSpPr>
        <p:spPr>
          <a:xfrm>
            <a:off x="838200" y="3578116"/>
            <a:ext cx="10515600" cy="801303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800">
                <a:cs typeface="Calibri"/>
              </a:rPr>
              <a:t>Momentum Indicators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655AA5-6310-FC7D-87A2-628F3782BC21}"/>
              </a:ext>
            </a:extLst>
          </p:cNvPr>
          <p:cNvSpPr/>
          <p:nvPr/>
        </p:nvSpPr>
        <p:spPr>
          <a:xfrm>
            <a:off x="838200" y="4521830"/>
            <a:ext cx="10515600" cy="801303"/>
          </a:xfrm>
          <a:custGeom>
            <a:avLst/>
            <a:gdLst>
              <a:gd name="connsiteX0" fmla="*/ 0 w 10515600"/>
              <a:gd name="connsiteY0" fmla="*/ 131920 h 791505"/>
              <a:gd name="connsiteX1" fmla="*/ 131920 w 10515600"/>
              <a:gd name="connsiteY1" fmla="*/ 0 h 791505"/>
              <a:gd name="connsiteX2" fmla="*/ 10383680 w 10515600"/>
              <a:gd name="connsiteY2" fmla="*/ 0 h 791505"/>
              <a:gd name="connsiteX3" fmla="*/ 10515600 w 10515600"/>
              <a:gd name="connsiteY3" fmla="*/ 131920 h 791505"/>
              <a:gd name="connsiteX4" fmla="*/ 10515600 w 10515600"/>
              <a:gd name="connsiteY4" fmla="*/ 659585 h 791505"/>
              <a:gd name="connsiteX5" fmla="*/ 10383680 w 10515600"/>
              <a:gd name="connsiteY5" fmla="*/ 791505 h 791505"/>
              <a:gd name="connsiteX6" fmla="*/ 131920 w 10515600"/>
              <a:gd name="connsiteY6" fmla="*/ 791505 h 791505"/>
              <a:gd name="connsiteX7" fmla="*/ 0 w 10515600"/>
              <a:gd name="connsiteY7" fmla="*/ 659585 h 791505"/>
              <a:gd name="connsiteX8" fmla="*/ 0 w 10515600"/>
              <a:gd name="connsiteY8" fmla="*/ 131920 h 791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791505">
                <a:moveTo>
                  <a:pt x="0" y="131920"/>
                </a:moveTo>
                <a:cubicBezTo>
                  <a:pt x="0" y="59063"/>
                  <a:pt x="59063" y="0"/>
                  <a:pt x="131920" y="0"/>
                </a:cubicBezTo>
                <a:lnTo>
                  <a:pt x="10383680" y="0"/>
                </a:lnTo>
                <a:cubicBezTo>
                  <a:pt x="10456537" y="0"/>
                  <a:pt x="10515600" y="59063"/>
                  <a:pt x="10515600" y="131920"/>
                </a:cubicBezTo>
                <a:lnTo>
                  <a:pt x="10515600" y="659585"/>
                </a:lnTo>
                <a:cubicBezTo>
                  <a:pt x="10515600" y="732442"/>
                  <a:pt x="10456537" y="791505"/>
                  <a:pt x="10383680" y="791505"/>
                </a:cubicBezTo>
                <a:lnTo>
                  <a:pt x="131920" y="791505"/>
                </a:lnTo>
                <a:cubicBezTo>
                  <a:pt x="59063" y="791505"/>
                  <a:pt x="0" y="732442"/>
                  <a:pt x="0" y="659585"/>
                </a:cubicBezTo>
                <a:lnTo>
                  <a:pt x="0" y="13192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4368" tIns="164368" rIns="164368" bIns="164368" numCol="1" spcCol="1270" anchor="ctr" anchorCtr="0">
            <a:noAutofit/>
          </a:bodyPr>
          <a:lstStyle/>
          <a:p>
            <a:r>
              <a:rPr lang="en-US" sz="2800"/>
              <a:t>News Sentiment Analysis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1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Overview| </a:t>
            </a:r>
            <a:r>
              <a:rPr lang="en-US">
                <a:solidFill>
                  <a:schemeClr val="accent2"/>
                </a:solidFill>
              </a:rPr>
              <a:t>Moving Average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D32EE3-C2E5-468C-8462-AC1C79F12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73" y="1690688"/>
            <a:ext cx="4778964" cy="43647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617C77-18CA-B54C-C578-EE2EA0DF3C1D}"/>
              </a:ext>
            </a:extLst>
          </p:cNvPr>
          <p:cNvSpPr txBox="1"/>
          <p:nvPr/>
        </p:nvSpPr>
        <p:spPr>
          <a:xfrm>
            <a:off x="3865417" y="3386478"/>
            <a:ext cx="1039091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2060"/>
                </a:solidFill>
              </a:rPr>
              <a:t>50-min MA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CB0B59-38DD-D379-E00A-3A18DFEE9256}"/>
              </a:ext>
            </a:extLst>
          </p:cNvPr>
          <p:cNvSpPr txBox="1"/>
          <p:nvPr/>
        </p:nvSpPr>
        <p:spPr>
          <a:xfrm>
            <a:off x="3865417" y="4262085"/>
            <a:ext cx="114715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6"/>
                </a:solidFill>
              </a:rPr>
              <a:t>200-min 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5D9F8-A7BE-D0B0-2066-E70BB39A6CB4}"/>
              </a:ext>
            </a:extLst>
          </p:cNvPr>
          <p:cNvSpPr txBox="1"/>
          <p:nvPr/>
        </p:nvSpPr>
        <p:spPr>
          <a:xfrm>
            <a:off x="6458987" y="1887923"/>
            <a:ext cx="52273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Every 60 seconds: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latest 50 periods (minutes) MA is calculated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latest 200 periods (minutes) MA is calculated</a:t>
            </a:r>
          </a:p>
          <a:p>
            <a:endParaRPr lang="en-US" dirty="0"/>
          </a:p>
          <a:p>
            <a:r>
              <a:rPr lang="en-US" b="1" u="sng" dirty="0"/>
              <a:t>MA Scenarios:</a:t>
            </a:r>
          </a:p>
          <a:p>
            <a:pPr marL="342900" indent="-342900">
              <a:buAutoNum type="alphaUcParenBoth"/>
            </a:pPr>
            <a:r>
              <a:rPr lang="en-US" dirty="0"/>
              <a:t>50-min MA &gt; 200-min MA </a:t>
            </a:r>
            <a:r>
              <a:rPr lang="en-US" dirty="0">
                <a:sym typeface="Wingdings" panose="05000000000000000000" pitchFamily="2" charset="2"/>
              </a:rPr>
              <a:t> Bullish</a:t>
            </a:r>
          </a:p>
          <a:p>
            <a:pPr marL="342900" indent="-342900">
              <a:buAutoNum type="alphaUcParenBoth"/>
            </a:pPr>
            <a:r>
              <a:rPr lang="en-US" dirty="0"/>
              <a:t>50-min MA &lt; 200-min MA </a:t>
            </a:r>
            <a:r>
              <a:rPr lang="en-US" dirty="0">
                <a:sym typeface="Wingdings" panose="05000000000000000000" pitchFamily="2" charset="2"/>
              </a:rPr>
              <a:t> Bearish</a:t>
            </a:r>
          </a:p>
          <a:p>
            <a:pPr marL="342900" indent="-342900">
              <a:buAutoNum type="alphaUcParenBoth"/>
            </a:pPr>
            <a:r>
              <a:rPr lang="en-US" dirty="0">
                <a:sym typeface="Wingdings" panose="05000000000000000000" pitchFamily="2" charset="2"/>
              </a:rPr>
              <a:t>No consistent change in direction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b="1" u="sng" dirty="0">
                <a:sym typeface="Wingdings" panose="05000000000000000000" pitchFamily="2" charset="2"/>
              </a:rPr>
              <a:t>If cross occurred: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(A); signal sent to Buy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(B); signal sent to Sell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(C); signal sent to 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ym typeface="Wingdings" panose="05000000000000000000" pitchFamily="2" charset="2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A30BDF-1F78-0987-AED0-7644FA9F3F86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384963" y="2360608"/>
            <a:ext cx="2164774" cy="1025870"/>
          </a:xfrm>
          <a:prstGeom prst="straightConnector1">
            <a:avLst/>
          </a:prstGeom>
          <a:ln w="1905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02C5CCD-E47A-80ED-30BB-DED5B482B10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438996" y="2668385"/>
            <a:ext cx="2110741" cy="1593700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248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Overview| </a:t>
            </a:r>
            <a:r>
              <a:rPr lang="en-US">
                <a:solidFill>
                  <a:schemeClr val="accent2"/>
                </a:solidFill>
              </a:rPr>
              <a:t>Auto-ARIMA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AFC5CB-43EB-3307-9C1B-26C5C285B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23" y="1582896"/>
            <a:ext cx="7648575" cy="4105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7BAD14-71F4-F8BF-4FAD-D1FFAD4C2134}"/>
              </a:ext>
            </a:extLst>
          </p:cNvPr>
          <p:cNvSpPr txBox="1"/>
          <p:nvPr/>
        </p:nvSpPr>
        <p:spPr>
          <a:xfrm>
            <a:off x="838200" y="5678863"/>
            <a:ext cx="60973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Image source: https://medium.com/@matthew1992/arima-vs-lstm-a-comparative-analysis-of-time-series-forecasting-for-stock-price-prediction-4a765fe0e0ec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94C17-04E6-CD15-C014-C93A16517030}"/>
              </a:ext>
            </a:extLst>
          </p:cNvPr>
          <p:cNvSpPr txBox="1"/>
          <p:nvPr/>
        </p:nvSpPr>
        <p:spPr>
          <a:xfrm>
            <a:off x="8271164" y="1887923"/>
            <a:ext cx="34151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Every 60 seconds: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Auto-ARIMA model is fit to a tickers historical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is calculated for the next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prediction is compared against the actual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Threshold set at 1%</a:t>
            </a:r>
          </a:p>
          <a:p>
            <a:endParaRPr lang="en-US" dirty="0"/>
          </a:p>
          <a:p>
            <a:r>
              <a:rPr lang="en-US" b="1" u="sng" dirty="0"/>
              <a:t>Signal:</a:t>
            </a:r>
          </a:p>
          <a:p>
            <a:pPr marL="342900" indent="-342900">
              <a:buAutoNum type="alphaUcParenBoth"/>
            </a:pPr>
            <a:r>
              <a:rPr lang="en-US" dirty="0"/>
              <a:t>If threshold beat, send “Buy”</a:t>
            </a:r>
          </a:p>
          <a:p>
            <a:pPr marL="342900" indent="-342900">
              <a:buAutoNum type="alphaUcParenBoth"/>
            </a:pPr>
            <a:r>
              <a:rPr lang="en-US" dirty="0">
                <a:sym typeface="Wingdings" panose="05000000000000000000" pitchFamily="2" charset="2"/>
              </a:rPr>
              <a:t>If not, “Hold”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80581F-2F19-F6D7-5ACF-2BFA476D585F}"/>
              </a:ext>
            </a:extLst>
          </p:cNvPr>
          <p:cNvSpPr/>
          <p:nvPr/>
        </p:nvSpPr>
        <p:spPr>
          <a:xfrm>
            <a:off x="5915673" y="1826880"/>
            <a:ext cx="2039822" cy="1238597"/>
          </a:xfrm>
          <a:prstGeom prst="roundRect">
            <a:avLst/>
          </a:prstGeom>
          <a:solidFill>
            <a:srgbClr val="00206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52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B576-4AFD-F297-AC15-C2B42248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Overview| </a:t>
            </a:r>
            <a:r>
              <a:rPr lang="en-US">
                <a:solidFill>
                  <a:schemeClr val="accent2"/>
                </a:solidFill>
              </a:rPr>
              <a:t>Momentum Indicators</a:t>
            </a:r>
            <a:endParaRPr lang="en-US">
              <a:solidFill>
                <a:schemeClr val="accent2"/>
              </a:solidFill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0A6E9-4978-4795-1756-CF2B9E29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998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Momentum indicators are technical analysis tools used to determine the strength or weakness of a stock's price. Momentum measures the rate of the rise or fall of stock prices.</a:t>
            </a:r>
          </a:p>
          <a:p>
            <a:r>
              <a:rPr lang="en-US">
                <a:cs typeface="Calibri"/>
              </a:rPr>
              <a:t>These indicators are popular among day trading retail investors</a:t>
            </a:r>
          </a:p>
          <a:p>
            <a:r>
              <a:rPr lang="en-US">
                <a:cs typeface="Calibri"/>
              </a:rPr>
              <a:t>Aggregate trading into 15-minute periods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0B322-B06D-B101-F649-656CC5610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536" y="6428790"/>
            <a:ext cx="924995" cy="233056"/>
          </a:xfrm>
          <a:prstGeom prst="rect">
            <a:avLst/>
          </a:prstGeom>
        </p:spPr>
      </p:pic>
      <p:pic>
        <p:nvPicPr>
          <p:cNvPr id="5" name="Picture 4" descr="A diagram of a stock market&#10;&#10;Description automatically generated">
            <a:extLst>
              <a:ext uri="{FF2B5EF4-FFF2-40B4-BE49-F238E27FC236}">
                <a16:creationId xmlns:a16="http://schemas.microsoft.com/office/drawing/2014/main" id="{8D1C1564-9BA0-8462-B71D-B5764476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94" y="1762125"/>
            <a:ext cx="4953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5259</TotalTime>
  <Words>877</Words>
  <Application>Microsoft Office PowerPoint</Application>
  <PresentationFormat>Widescreen</PresentationFormat>
  <Paragraphs>154</Paragraphs>
  <Slides>17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Action Recommendation System | ARS</vt:lpstr>
      <vt:lpstr>Agenda</vt:lpstr>
      <vt:lpstr>Business Case | The Retail Investor</vt:lpstr>
      <vt:lpstr>Business Case | The Goal</vt:lpstr>
      <vt:lpstr>Product Overview | Framework Diagram</vt:lpstr>
      <vt:lpstr>Model Overview</vt:lpstr>
      <vt:lpstr>Model Overview| Moving Average</vt:lpstr>
      <vt:lpstr>Model Overview| Auto-ARIMA</vt:lpstr>
      <vt:lpstr>Model Overview| Momentum Indicators</vt:lpstr>
      <vt:lpstr>Model Overview| Momentum Indicators</vt:lpstr>
      <vt:lpstr>Model Overview| News Sentiment Analysis</vt:lpstr>
      <vt:lpstr>Model Overview| Diagram Refresher</vt:lpstr>
      <vt:lpstr>Model Overview| Black Box  Ensemble</vt:lpstr>
      <vt:lpstr>Live Demonstration</vt:lpstr>
      <vt:lpstr>PowerPoint Presentation</vt:lpstr>
      <vt:lpstr>Team</vt:lpstr>
      <vt:lpstr>Product Overview | How It Works</vt:lpstr>
    </vt:vector>
  </TitlesOfParts>
  <Company>CCIHCC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Action Recommendation System | Stocks</dc:title>
  <dc:creator>Utsav Thota</dc:creator>
  <cp:lastModifiedBy>Utsav Thota</cp:lastModifiedBy>
  <cp:revision>115</cp:revision>
  <dcterms:created xsi:type="dcterms:W3CDTF">2024-03-01T02:09:48Z</dcterms:created>
  <dcterms:modified xsi:type="dcterms:W3CDTF">2024-03-05T00:36:35Z</dcterms:modified>
</cp:coreProperties>
</file>